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5" r:id="rId10"/>
    <p:sldId id="290" r:id="rId11"/>
    <p:sldId id="266" r:id="rId12"/>
    <p:sldId id="267" r:id="rId13"/>
    <p:sldId id="291" r:id="rId14"/>
    <p:sldId id="292" r:id="rId15"/>
    <p:sldId id="293" r:id="rId16"/>
    <p:sldId id="294" r:id="rId17"/>
    <p:sldId id="296" r:id="rId18"/>
    <p:sldId id="295" r:id="rId19"/>
    <p:sldId id="297" r:id="rId20"/>
    <p:sldId id="269" r:id="rId21"/>
    <p:sldId id="298" r:id="rId22"/>
    <p:sldId id="299" r:id="rId23"/>
    <p:sldId id="283" r:id="rId24"/>
    <p:sldId id="300" r:id="rId25"/>
    <p:sldId id="301" r:id="rId26"/>
    <p:sldId id="287" r:id="rId27"/>
    <p:sldId id="302" r:id="rId28"/>
    <p:sldId id="303" r:id="rId29"/>
    <p:sldId id="304" r:id="rId30"/>
    <p:sldId id="305" r:id="rId31"/>
    <p:sldId id="306" r:id="rId32"/>
    <p:sldId id="276" r:id="rId33"/>
    <p:sldId id="270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0"/>
    <p:restoredTop sz="94744"/>
  </p:normalViewPr>
  <p:slideViewPr>
    <p:cSldViewPr snapToGrid="0" snapToObjects="1">
      <p:cViewPr varScale="1">
        <p:scale>
          <a:sx n="114" d="100"/>
          <a:sy n="114" d="100"/>
        </p:scale>
        <p:origin x="1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9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6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0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7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3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haochen/awesome-hand-pose-estimation" TargetMode="External"/><Relationship Id="rId2" Type="http://schemas.openxmlformats.org/officeDocument/2006/relationships/hyperlink" Target="https://github.com/topics/hand-track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hyperlink" Target="https://sites.google.com/view/hands2019/challeng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vZBEeS4qQ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water, book, several&#10;&#10;Description automatically generated">
            <a:extLst>
              <a:ext uri="{FF2B5EF4-FFF2-40B4-BE49-F238E27FC236}">
                <a16:creationId xmlns:a16="http://schemas.microsoft.com/office/drawing/2014/main" id="{EF5BC202-9F73-CC42-8D75-0BE4307EB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5" b="16910"/>
          <a:stretch/>
        </p:blipFill>
        <p:spPr>
          <a:xfrm>
            <a:off x="-2" y="10"/>
            <a:ext cx="8668512" cy="68579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1"/>
          </a:gra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latin typeface="Algerian" pitchFamily="82" charset="77"/>
              </a:rPr>
              <a:t>Ombromanie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FFEF2-7C72-B742-AB35-DCA2AA01B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latin typeface="Algerian" pitchFamily="82" charset="77"/>
              </a:rPr>
              <a:t>Jen Looper</a:t>
            </a:r>
          </a:p>
          <a:p>
            <a:pPr algn="l"/>
            <a:r>
              <a:rPr lang="en-US" sz="1700">
                <a:latin typeface="Algerian" pitchFamily="82" charset="77"/>
              </a:rPr>
              <a:t>Cloud Developer Advocate Lead</a:t>
            </a:r>
          </a:p>
          <a:p>
            <a:pPr algn="l"/>
            <a:r>
              <a:rPr lang="en-US" sz="1700">
                <a:latin typeface="Algerian" pitchFamily="82" charset="77"/>
              </a:rPr>
              <a:t>Academic Team - Microsoft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A7C33-E29D-B74B-8D0A-7185D8F7C10A}"/>
              </a:ext>
            </a:extLst>
          </p:cNvPr>
          <p:cNvSpPr/>
          <p:nvPr/>
        </p:nvSpPr>
        <p:spPr>
          <a:xfrm>
            <a:off x="7851648" y="406138"/>
            <a:ext cx="1289222" cy="59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60F95-473E-4C45-A67C-1D0CEFB7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Algerian" pitchFamily="82" charset="77"/>
              </a:rPr>
              <a:t>Try it at home with a candle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DA3B5-CF01-9A42-B427-0D5EAE86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83296" y="1339558"/>
            <a:ext cx="5568739" cy="41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315B4-A68B-463E-A216-C0C7E1B4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F6B92-4BD8-7243-8BD1-458DD06D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lgerian" pitchFamily="82" charset="77"/>
              </a:rPr>
              <a:t>Let’s breathe new life into this art form with technology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9099-4FAE-6B40-91F1-CF3D0690D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lgerian" pitchFamily="82" charset="77"/>
              </a:rPr>
              <a:t>Can you “save” a shadow?</a:t>
            </a:r>
          </a:p>
          <a:p>
            <a:r>
              <a:rPr lang="en-US" sz="2000" dirty="0">
                <a:solidFill>
                  <a:srgbClr val="FFFFFF"/>
                </a:solidFill>
                <a:latin typeface="Algerian" pitchFamily="82" charset="77"/>
              </a:rPr>
              <a:t>Can you share it?</a:t>
            </a:r>
          </a:p>
          <a:p>
            <a:r>
              <a:rPr lang="en-US" sz="2000" dirty="0">
                <a:solidFill>
                  <a:srgbClr val="FFFFFF"/>
                </a:solidFill>
                <a:latin typeface="Algerian" pitchFamily="82" charset="77"/>
              </a:rPr>
              <a:t>Let’s try</a:t>
            </a:r>
          </a:p>
        </p:txBody>
      </p:sp>
    </p:spTree>
    <p:extLst>
      <p:ext uri="{BB962C8B-B14F-4D97-AF65-F5344CB8AC3E}">
        <p14:creationId xmlns:p14="http://schemas.microsoft.com/office/powerpoint/2010/main" val="130284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46FA-EC4B-0248-9357-800CEF14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A show of hands</a:t>
            </a:r>
          </a:p>
        </p:txBody>
      </p:sp>
      <p:pic>
        <p:nvPicPr>
          <p:cNvPr id="5" name="Content Placeholder 4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91B0BB33-7D7D-E541-9BFF-A7787E3BC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002" y="1690688"/>
            <a:ext cx="8771995" cy="4802187"/>
          </a:xfrm>
        </p:spPr>
      </p:pic>
    </p:spTree>
    <p:extLst>
      <p:ext uri="{BB962C8B-B14F-4D97-AF65-F5344CB8AC3E}">
        <p14:creationId xmlns:p14="http://schemas.microsoft.com/office/powerpoint/2010/main" val="76929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B621-F0C5-3C4A-A44A-4876DEFB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1" y="365125"/>
            <a:ext cx="11889434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Dozens of Hand-Tracking Libraries, workshops,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064BA-3297-9C4D-BC08-D0FE2539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591"/>
            <a:ext cx="6097438" cy="4089371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https://github.com/topics/hand-tracking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https://github.com/xinghaochen/awesome-hand-pose-estimation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https://sites.google.com/view/hands2019/challenge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B7806-3B72-2A46-BA26-423FD53E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338" y="3029310"/>
            <a:ext cx="4859867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6C06-6079-894C-85B5-6DF3E4D4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Hand tracking has many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C7C5-ADCC-2040-97AC-5E2A74BD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237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Gaming</a:t>
            </a:r>
          </a:p>
          <a:p>
            <a:r>
              <a:rPr lang="en-US" dirty="0"/>
              <a:t>Simulations / Training</a:t>
            </a:r>
          </a:p>
          <a:p>
            <a:r>
              <a:rPr lang="en-US" dirty="0"/>
              <a:t>“Hands free” uses for remote interactions with things by moving the body</a:t>
            </a:r>
          </a:p>
          <a:p>
            <a:r>
              <a:rPr lang="en-US" dirty="0"/>
              <a:t>Assistive technologies</a:t>
            </a:r>
          </a:p>
          <a:p>
            <a:r>
              <a:rPr lang="en-US" dirty="0" err="1"/>
              <a:t>TikTok</a:t>
            </a:r>
            <a:r>
              <a:rPr lang="en-US" dirty="0"/>
              <a:t> effects 🏆</a:t>
            </a:r>
          </a:p>
          <a:p>
            <a:r>
              <a:rPr lang="en-US" dirty="0"/>
              <a:t>Useful things like Accordion Hands (https://</a:t>
            </a:r>
            <a:r>
              <a:rPr lang="en-US" dirty="0" err="1"/>
              <a:t>mcclanahoochie.com</a:t>
            </a:r>
            <a:r>
              <a:rPr lang="en-US" dirty="0"/>
              <a:t>/</a:t>
            </a:r>
            <a:r>
              <a:rPr lang="en-US" dirty="0" err="1"/>
              <a:t>accordionhands</a:t>
            </a:r>
            <a:r>
              <a:rPr lang="en-US" dirty="0"/>
              <a:t>/)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D811C-9682-6147-B57A-EBB6C1B0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15" y="2157232"/>
            <a:ext cx="6556663" cy="3688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1CCC6-D4A7-7147-9D9F-535FF27B357C}"/>
              </a:ext>
            </a:extLst>
          </p:cNvPr>
          <p:cNvSpPr txBox="1"/>
          <p:nvPr/>
        </p:nvSpPr>
        <p:spPr>
          <a:xfrm>
            <a:off x="7073660" y="6191579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handsfree.js.org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3587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B35F-4F1B-1346-B162-69CD35EB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Hands are complicated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A740-197D-DE42-AEC3-C64D195D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173768"/>
            <a:ext cx="9791700" cy="341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7FDC8-4FFA-0A4C-9590-64A07FA2A60E}"/>
              </a:ext>
            </a:extLst>
          </p:cNvPr>
          <p:cNvSpPr txBox="1"/>
          <p:nvPr/>
        </p:nvSpPr>
        <p:spPr>
          <a:xfrm>
            <a:off x="3927763" y="6073148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/pdf/2006.10214.pdf</a:t>
            </a:r>
          </a:p>
        </p:txBody>
      </p:sp>
    </p:spTree>
    <p:extLst>
      <p:ext uri="{BB962C8B-B14F-4D97-AF65-F5344CB8AC3E}">
        <p14:creationId xmlns:p14="http://schemas.microsoft.com/office/powerpoint/2010/main" val="332612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FB96-34CB-204A-9EC6-09FF591A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To use on the web, 2 main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37B8-1251-2248-889D-C6779C12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6328" cy="4351338"/>
          </a:xfrm>
        </p:spPr>
        <p:txBody>
          <a:bodyPr/>
          <a:lstStyle/>
          <a:p>
            <a:r>
              <a:rPr lang="en-US" dirty="0" err="1"/>
              <a:t>TensorFlow.js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08F6A9-0D92-4C4B-B5E8-D8F2269FD319}"/>
              </a:ext>
            </a:extLst>
          </p:cNvPr>
          <p:cNvSpPr txBox="1">
            <a:spLocks/>
          </p:cNvSpPr>
          <p:nvPr/>
        </p:nvSpPr>
        <p:spPr>
          <a:xfrm>
            <a:off x="6096000" y="1819575"/>
            <a:ext cx="3906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F9EDF-3300-6344-87DA-D69443493B61}"/>
              </a:ext>
            </a:extLst>
          </p:cNvPr>
          <p:cNvSpPr txBox="1"/>
          <p:nvPr/>
        </p:nvSpPr>
        <p:spPr>
          <a:xfrm>
            <a:off x="3721237" y="5803972"/>
            <a:ext cx="4095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New! </a:t>
            </a:r>
            <a:r>
              <a:rPr lang="en-US" sz="2400" dirty="0" err="1"/>
              <a:t>HandsFree.js</a:t>
            </a:r>
            <a:r>
              <a:rPr lang="en-US" sz="2400" dirty="0"/>
              <a:t>, using both!</a:t>
            </a:r>
          </a:p>
        </p:txBody>
      </p:sp>
      <p:pic>
        <p:nvPicPr>
          <p:cNvPr id="7" name="Picture 6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A8DE132-1B7C-3945-A7EE-70A9F5A7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64" y="2591188"/>
            <a:ext cx="3124200" cy="316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1E5E7-CB86-014D-856E-E86013A0666C}"/>
              </a:ext>
            </a:extLst>
          </p:cNvPr>
          <p:cNvSpPr txBox="1"/>
          <p:nvPr/>
        </p:nvSpPr>
        <p:spPr>
          <a:xfrm>
            <a:off x="838200" y="6200859"/>
            <a:ext cx="422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Fingerpose</a:t>
            </a:r>
            <a:r>
              <a:rPr lang="en-US" dirty="0"/>
              <a:t>: for sign language: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andypotato</a:t>
            </a:r>
            <a:r>
              <a:rPr lang="en-US" dirty="0"/>
              <a:t>/</a:t>
            </a:r>
            <a:r>
              <a:rPr lang="en-US" dirty="0" err="1"/>
              <a:t>fingerpose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F6D12-9B02-3643-A8A4-E432E148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57" y="1980175"/>
            <a:ext cx="1905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665E-0498-D74D-9793-0929E50E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A technical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25846-9763-7E4D-8426-D55D6273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1703"/>
            <a:ext cx="10515600" cy="3583283"/>
          </a:xfrm>
        </p:spPr>
        <p:txBody>
          <a:bodyPr/>
          <a:lstStyle/>
          <a:p>
            <a:r>
              <a:rPr lang="en-US" dirty="0"/>
              <a:t>Palms are harder to detect than faces, which have more features to pick out</a:t>
            </a:r>
          </a:p>
          <a:p>
            <a:r>
              <a:rPr lang="en-US" dirty="0"/>
              <a:t>Hands have more datapoints than bodies! (21 for 1 hand vs. 17 for a body)</a:t>
            </a:r>
          </a:p>
          <a:p>
            <a:r>
              <a:rPr lang="en-US" dirty="0"/>
              <a:t>Hands come in all different sizes</a:t>
            </a:r>
          </a:p>
          <a:p>
            <a:r>
              <a:rPr lang="en-US" dirty="0"/>
              <a:t>Dataset is gathered from real world images and synthetic rendered images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7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508D-A27F-9848-9A75-41EADFF1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 err="1">
                <a:latin typeface="Algerian" pitchFamily="82" charset="77"/>
              </a:rPr>
              <a:t>MediaPipe</a:t>
            </a:r>
            <a:r>
              <a:rPr lang="en-US" sz="4100" dirty="0">
                <a:latin typeface="Algerian" pitchFamily="82" charset="77"/>
              </a:rPr>
              <a:t> Hands (used by </a:t>
            </a:r>
            <a:r>
              <a:rPr lang="en-US" sz="4100" dirty="0" err="1">
                <a:latin typeface="Algerian" pitchFamily="82" charset="77"/>
              </a:rPr>
              <a:t>TensorFlow.js</a:t>
            </a:r>
            <a:r>
              <a:rPr lang="en-US" sz="4100" dirty="0">
                <a:latin typeface="Algerian" pitchFamily="82" charset="77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94FF-1F43-5140-BCCE-D646A4B0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Multiple ML models</a:t>
            </a:r>
          </a:p>
          <a:p>
            <a:pPr lvl="1"/>
            <a:r>
              <a:rPr lang="en-US" sz="1900" dirty="0"/>
              <a:t>Palm Detection (</a:t>
            </a:r>
            <a:r>
              <a:rPr lang="en-US" sz="1900" dirty="0" err="1"/>
              <a:t>BlazePalm</a:t>
            </a:r>
            <a:r>
              <a:rPr lang="en-US" sz="1900" dirty="0"/>
              <a:t>) on full image returns a hand bounding box</a:t>
            </a:r>
          </a:p>
          <a:p>
            <a:pPr marL="457200" lvl="1" indent="0">
              <a:buNone/>
            </a:pPr>
            <a:endParaRPr lang="en-US" sz="1900" dirty="0"/>
          </a:p>
          <a:p>
            <a:pPr lvl="1"/>
            <a:r>
              <a:rPr lang="en-US" sz="1900" dirty="0"/>
              <a:t>Hand Landmark model operates on cropped image region and returns 3D hand </a:t>
            </a:r>
            <a:r>
              <a:rPr lang="en-US" sz="1900" dirty="0" err="1"/>
              <a:t>keypoints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Efficient because using 2 models reduces need for data augmentation (crop/rotate/scale)</a:t>
            </a:r>
            <a:br>
              <a:rPr lang="en-US" sz="1900" dirty="0"/>
            </a:br>
            <a:endParaRPr lang="en-US" sz="1900" dirty="0"/>
          </a:p>
          <a:p>
            <a:pPr lvl="1"/>
            <a:r>
              <a:rPr lang="en-US" sz="1900" dirty="0"/>
              <a:t>Network can dedicate its capacity towards prediction accuracy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Pipeline is implemented as </a:t>
            </a:r>
            <a:r>
              <a:rPr lang="en-US" sz="1900" dirty="0" err="1"/>
              <a:t>MediaPipe</a:t>
            </a:r>
            <a:r>
              <a:rPr lang="en-US" sz="1900" dirty="0"/>
              <a:t> graph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F62AAF0-5327-3640-AA77-64B40CA3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" r="1460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A1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2998-6F9C-0A4A-A1D8-40372446A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We need…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A9E0E-122F-7748-951F-38F9AADFA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5365"/>
            <a:ext cx="9144000" cy="1655762"/>
          </a:xfrm>
        </p:spPr>
        <p:txBody>
          <a:bodyPr/>
          <a:lstStyle/>
          <a:p>
            <a:r>
              <a:rPr lang="en-US" dirty="0"/>
              <a:t>2 hands to show 🤚✋ (</a:t>
            </a:r>
            <a:r>
              <a:rPr lang="en-US" dirty="0" err="1"/>
              <a:t>MediaPipe</a:t>
            </a:r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  <a:p>
            <a:r>
              <a:rPr lang="en-US" dirty="0"/>
              <a:t>Ability to style the shadow hand 🎨 (</a:t>
            </a:r>
            <a:r>
              <a:rPr lang="en-US" dirty="0" err="1"/>
              <a:t>TensorFlow.js</a:t>
            </a:r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952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20" y="1330796"/>
            <a:ext cx="4023360" cy="3204134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4800" dirty="0">
                <a:latin typeface="Algerian" pitchFamily="82" charset="77"/>
              </a:rPr>
              <a:t>Please extinguish all lights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0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B817-BBE6-4F4A-8646-6BF9CF4B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Let’s try </a:t>
            </a:r>
            <a:r>
              <a:rPr lang="en-US" dirty="0" err="1">
                <a:latin typeface="Algerian" pitchFamily="82" charset="77"/>
              </a:rPr>
              <a:t>TensorFlow.js</a:t>
            </a:r>
            <a:r>
              <a:rPr lang="en-US" dirty="0">
                <a:latin typeface="Algerian" pitchFamily="82" charset="77"/>
              </a:rPr>
              <a:t> and hope for multi-hand support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2512-DDF7-B745-B45E-3A0396BE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17" y="2177357"/>
            <a:ext cx="11064766" cy="3975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MediaPipe</a:t>
            </a:r>
            <a:r>
              <a:rPr lang="en-US" sz="3200" dirty="0"/>
              <a:t> doesn’t allow much styling of the hand skeletons; the purpose is more mechanical than artistic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TF.js</a:t>
            </a:r>
            <a:r>
              <a:rPr lang="en-US" sz="3200" dirty="0"/>
              <a:t> is only one hand but you can get as creative as the Canvas API allows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62754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D87C-A835-3740-8E7A-6FED1E26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What we’re going to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7212-1F7D-304F-8106-B909D6FF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3576"/>
            <a:ext cx="10515600" cy="2437297"/>
          </a:xfrm>
        </p:spPr>
        <p:txBody>
          <a:bodyPr>
            <a:normAutofit/>
          </a:bodyPr>
          <a:lstStyle/>
          <a:p>
            <a:r>
              <a:rPr lang="en-US" dirty="0"/>
              <a:t>A virtual </a:t>
            </a:r>
            <a:r>
              <a:rPr lang="en-US" dirty="0" err="1"/>
              <a:t>shadowgraphy</a:t>
            </a:r>
            <a:r>
              <a:rPr lang="en-US" dirty="0"/>
              <a:t> show</a:t>
            </a:r>
          </a:p>
          <a:p>
            <a:r>
              <a:rPr lang="en-US" dirty="0"/>
              <a:t>Leverage the webcam to show hand poses</a:t>
            </a:r>
          </a:p>
          <a:p>
            <a:r>
              <a:rPr lang="en-US" dirty="0"/>
              <a:t>‘Cast’ those poses, styled like shadows, onto a canvas</a:t>
            </a:r>
          </a:p>
          <a:p>
            <a:r>
              <a:rPr lang="en-US" dirty="0"/>
              <a:t>Allow the user to record these shadows as a downloadable story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50EA-11F1-FE44-95E2-20D0FAE40BE1}"/>
              </a:ext>
            </a:extLst>
          </p:cNvPr>
          <p:cNvSpPr txBox="1"/>
          <p:nvPr/>
        </p:nvSpPr>
        <p:spPr>
          <a:xfrm>
            <a:off x="10460182" y="3616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D87C-A835-3740-8E7A-6FED1E26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Design/Architecture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7212-1F7D-304F-8106-B909D6FF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194"/>
            <a:ext cx="10515600" cy="2994348"/>
          </a:xfrm>
        </p:spPr>
        <p:txBody>
          <a:bodyPr>
            <a:normAutofit/>
          </a:bodyPr>
          <a:lstStyle/>
          <a:p>
            <a:r>
              <a:rPr lang="en-US" dirty="0"/>
              <a:t>Base architecture</a:t>
            </a:r>
          </a:p>
          <a:p>
            <a:r>
              <a:rPr lang="en-US" dirty="0"/>
              <a:t>Managing webcam</a:t>
            </a:r>
          </a:p>
          <a:p>
            <a:r>
              <a:rPr lang="en-US" dirty="0"/>
              <a:t>Implementing </a:t>
            </a:r>
            <a:r>
              <a:rPr lang="en-US" dirty="0" err="1"/>
              <a:t>Handpose</a:t>
            </a:r>
            <a:r>
              <a:rPr lang="en-US" dirty="0"/>
              <a:t> model inference</a:t>
            </a:r>
          </a:p>
          <a:p>
            <a:r>
              <a:rPr lang="en-US" dirty="0"/>
              <a:t>Casting shadows</a:t>
            </a:r>
          </a:p>
          <a:p>
            <a:r>
              <a:rPr lang="en-US" dirty="0"/>
              <a:t>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50EA-11F1-FE44-95E2-20D0FAE40BE1}"/>
              </a:ext>
            </a:extLst>
          </p:cNvPr>
          <p:cNvSpPr txBox="1"/>
          <p:nvPr/>
        </p:nvSpPr>
        <p:spPr>
          <a:xfrm>
            <a:off x="10460182" y="3616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0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Design/Architecture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24" y="2137582"/>
            <a:ext cx="4668975" cy="3066837"/>
          </a:xfrm>
        </p:spPr>
        <p:txBody>
          <a:bodyPr>
            <a:normAutofit/>
          </a:bodyPr>
          <a:lstStyle/>
          <a:p>
            <a:r>
              <a:rPr lang="en-US" dirty="0" err="1"/>
              <a:t>Vue.js</a:t>
            </a:r>
            <a:r>
              <a:rPr lang="en-US" dirty="0"/>
              <a:t> </a:t>
            </a:r>
          </a:p>
          <a:p>
            <a:r>
              <a:rPr lang="en-US" dirty="0" err="1"/>
              <a:t>Bulma</a:t>
            </a:r>
            <a:r>
              <a:rPr lang="en-US" dirty="0"/>
              <a:t> with SASS for styling</a:t>
            </a:r>
          </a:p>
          <a:p>
            <a:r>
              <a:rPr lang="en-US" dirty="0" err="1"/>
              <a:t>Tensorflow.js</a:t>
            </a:r>
            <a:endParaRPr lang="en-US" dirty="0"/>
          </a:p>
          <a:p>
            <a:r>
              <a:rPr lang="en-US" dirty="0" err="1"/>
              <a:t>Tensorflow’s</a:t>
            </a:r>
            <a:r>
              <a:rPr lang="en-US" dirty="0"/>
              <a:t> </a:t>
            </a:r>
            <a:r>
              <a:rPr lang="en-US" dirty="0" err="1"/>
              <a:t>Handpose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6" name="Picture 5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0899444-E98B-D64A-911A-4617D5AD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17" y="1301286"/>
            <a:ext cx="6837983" cy="47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9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80CB-3BE4-E64B-98A8-1B88819F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View Setup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29C863-F03B-5348-B7F1-4FD1444E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97" y="148856"/>
            <a:ext cx="8335603" cy="6709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238CF-6B74-8A4D-8E77-494E7F33F7A3}"/>
              </a:ext>
            </a:extLst>
          </p:cNvPr>
          <p:cNvSpPr txBox="1"/>
          <p:nvPr/>
        </p:nvSpPr>
        <p:spPr>
          <a:xfrm>
            <a:off x="583019" y="1912273"/>
            <a:ext cx="2955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Hands are drawn onto the output canvas from the video input; shadows are cast to </a:t>
            </a:r>
            <a:r>
              <a:rPr lang="en-US" dirty="0" err="1"/>
              <a:t>shadowCanvas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2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65B9-434C-6045-BD46-A5A8DCBD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42" y="357944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Load model, start Keyframe input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F9CAE7-5518-5544-AF42-A0B26251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0458" y="2352675"/>
            <a:ext cx="6477000" cy="4140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E185C-1E46-6D4C-AA66-378B4363DCBD}"/>
              </a:ext>
            </a:extLst>
          </p:cNvPr>
          <p:cNvSpPr txBox="1"/>
          <p:nvPr/>
        </p:nvSpPr>
        <p:spPr>
          <a:xfrm>
            <a:off x="4274288" y="1020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FC653-6E52-1B4C-ABF0-824DB0D573CB}"/>
              </a:ext>
            </a:extLst>
          </p:cNvPr>
          <p:cNvSpPr txBox="1"/>
          <p:nvPr/>
        </p:nvSpPr>
        <p:spPr>
          <a:xfrm>
            <a:off x="454542" y="2352674"/>
            <a:ext cx="32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processes take time, so work </a:t>
            </a:r>
            <a:r>
              <a:rPr lang="en-US" dirty="0" err="1"/>
              <a:t>asyncronously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4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3" y="347478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Launch </a:t>
            </a:r>
            <a:r>
              <a:rPr lang="en-US" dirty="0" err="1">
                <a:latin typeface="Algerian" pitchFamily="82" charset="77"/>
              </a:rPr>
              <a:t>WebCam</a:t>
            </a:r>
            <a:endParaRPr lang="en-US" dirty="0">
              <a:latin typeface="Algerian" pitchFamily="82" charset="77"/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88D90E4-B2B8-9548-999C-6BF837A6C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9658" y="1690688"/>
            <a:ext cx="6937627" cy="48021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84FC6-FA8B-3047-A7EF-966D794222EB}"/>
              </a:ext>
            </a:extLst>
          </p:cNvPr>
          <p:cNvSpPr txBox="1"/>
          <p:nvPr/>
        </p:nvSpPr>
        <p:spPr>
          <a:xfrm>
            <a:off x="510363" y="1935124"/>
            <a:ext cx="421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to handle unavailable cameras, and again work </a:t>
            </a:r>
            <a:r>
              <a:rPr lang="en-US" dirty="0" err="1"/>
              <a:t>asyncronously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7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3" y="347478"/>
            <a:ext cx="6124353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Design the hands and Shadows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84FC6-FA8B-3047-A7EF-966D794222EB}"/>
              </a:ext>
            </a:extLst>
          </p:cNvPr>
          <p:cNvSpPr txBox="1"/>
          <p:nvPr/>
        </p:nvSpPr>
        <p:spPr>
          <a:xfrm>
            <a:off x="510364" y="1935123"/>
            <a:ext cx="259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Canvas API to add spooky style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C69FC5-24DB-E34E-A708-D3AFE4B1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716" y="0"/>
            <a:ext cx="545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44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3" y="347478"/>
            <a:ext cx="1168163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itchFamily="82" charset="77"/>
              </a:rPr>
              <a:t>For each frame in the webcam, draw </a:t>
            </a:r>
            <a:r>
              <a:rPr lang="en-US" dirty="0" err="1">
                <a:latin typeface="Algerian" pitchFamily="82" charset="77"/>
              </a:rPr>
              <a:t>keypoints</a:t>
            </a:r>
            <a:endParaRPr lang="en-US" dirty="0">
              <a:latin typeface="Algerian" pitchFamily="8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84FC6-FA8B-3047-A7EF-966D794222EB}"/>
              </a:ext>
            </a:extLst>
          </p:cNvPr>
          <p:cNvSpPr txBox="1"/>
          <p:nvPr/>
        </p:nvSpPr>
        <p:spPr>
          <a:xfrm>
            <a:off x="510363" y="2504356"/>
            <a:ext cx="259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the canvases each keyframe and redraw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6B9EEA-D874-9E48-8EC5-EA16FE77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96" y="2827522"/>
            <a:ext cx="7226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3" y="347478"/>
            <a:ext cx="1168163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itchFamily="82" charset="77"/>
              </a:rPr>
              <a:t>Make the </a:t>
            </a:r>
            <a:r>
              <a:rPr lang="en-US" dirty="0" err="1">
                <a:latin typeface="Algerian" pitchFamily="82" charset="77"/>
              </a:rPr>
              <a:t>Keypoints</a:t>
            </a:r>
            <a:r>
              <a:rPr lang="en-US" dirty="0">
                <a:latin typeface="Algerian" pitchFamily="82" charset="77"/>
              </a:rPr>
              <a:t> and line connectors ‘</a:t>
            </a:r>
            <a:r>
              <a:rPr lang="en-US" dirty="0" err="1">
                <a:latin typeface="Algerian" pitchFamily="82" charset="77"/>
              </a:rPr>
              <a:t>handlike</a:t>
            </a:r>
            <a:r>
              <a:rPr lang="en-US" dirty="0">
                <a:latin typeface="Algerian" pitchFamily="82" charset="77"/>
              </a:rPr>
              <a:t>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84FC6-FA8B-3047-A7EF-966D794222EB}"/>
              </a:ext>
            </a:extLst>
          </p:cNvPr>
          <p:cNvSpPr txBox="1"/>
          <p:nvPr/>
        </p:nvSpPr>
        <p:spPr>
          <a:xfrm>
            <a:off x="510363" y="2102123"/>
            <a:ext cx="797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fingers to model’s returned data – you can redraw the palm  like this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957948-4625-1745-8D33-F1249181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13" y="3429000"/>
            <a:ext cx="6273168" cy="268147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41B6676-1013-D442-8362-B0CEE8E5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3113272"/>
            <a:ext cx="4559300" cy="3225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EC5FA2-410A-FE40-81CD-BE1205A1E03B}"/>
              </a:ext>
            </a:extLst>
          </p:cNvPr>
          <p:cNvCxnSpPr>
            <a:cxnSpLocks/>
          </p:cNvCxnSpPr>
          <p:nvPr/>
        </p:nvCxnSpPr>
        <p:spPr>
          <a:xfrm flipH="1">
            <a:off x="4543259" y="2471455"/>
            <a:ext cx="1150959" cy="290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1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20" y="1330796"/>
            <a:ext cx="4023360" cy="3204134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4800" dirty="0">
                <a:latin typeface="Algerian" pitchFamily="82" charset="77"/>
              </a:rPr>
              <a:t>Prepare for some magic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9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FBD6-ED9B-CB40-BD70-8C611FA9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49" y="415236"/>
            <a:ext cx="7332406" cy="1325563"/>
          </a:xfrm>
        </p:spPr>
        <p:txBody>
          <a:bodyPr/>
          <a:lstStyle/>
          <a:p>
            <a:r>
              <a:rPr lang="en-US" dirty="0">
                <a:latin typeface="Algerian" pitchFamily="82" charset="77"/>
              </a:rPr>
              <a:t>Tell your story!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9DDB26-6730-8947-A15D-55C3227A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24" y="2300748"/>
            <a:ext cx="6519222" cy="420215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442B77-D4EB-254F-9FDD-2F5B8F0C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06" y="226160"/>
            <a:ext cx="6148770" cy="34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5661-8A82-D447-B399-C8A3F2C0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lgerian" pitchFamily="82" charset="77"/>
              </a:rPr>
              <a:t>Connect to Speech Service (Cognitive Service)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49C400-5944-1749-B9D3-EBCCA4DA8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834" y="1619066"/>
            <a:ext cx="7690332" cy="4873809"/>
          </a:xfrm>
        </p:spPr>
      </p:pic>
    </p:spTree>
    <p:extLst>
      <p:ext uri="{BB962C8B-B14F-4D97-AF65-F5344CB8AC3E}">
        <p14:creationId xmlns:p14="http://schemas.microsoft.com/office/powerpoint/2010/main" val="36234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81" y="477149"/>
            <a:ext cx="4248675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Algerian" pitchFamily="82" charset="77"/>
              </a:rPr>
              <a:t>Create videos </a:t>
            </a:r>
            <a:endParaRPr lang="en-US" sz="4000" kern="1200" dirty="0">
              <a:solidFill>
                <a:schemeClr val="tx1"/>
              </a:solidFill>
              <a:latin typeface="Algerian" pitchFamily="8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F9C5D-5834-324A-B36C-D1D318BAF565}"/>
              </a:ext>
            </a:extLst>
          </p:cNvPr>
          <p:cNvCxnSpPr/>
          <p:nvPr/>
        </p:nvCxnSpPr>
        <p:spPr>
          <a:xfrm flipV="1">
            <a:off x="2868982" y="4453422"/>
            <a:ext cx="1977656" cy="67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AA420B-D21D-5F41-A60D-A3528410E5E2}"/>
              </a:ext>
            </a:extLst>
          </p:cNvPr>
          <p:cNvSpPr txBox="1"/>
          <p:nvPr/>
        </p:nvSpPr>
        <p:spPr>
          <a:xfrm>
            <a:off x="2161395" y="525073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Sneaky!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C4873-BF7A-E24B-8DCE-20835937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90" y="3376152"/>
            <a:ext cx="65913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DA233-02B9-1D44-BC14-10EDFD60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56" y="606785"/>
            <a:ext cx="7131034" cy="24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80" y="2274069"/>
            <a:ext cx="5704490" cy="4739430"/>
          </a:xfrm>
        </p:spPr>
        <p:txBody>
          <a:bodyPr>
            <a:normAutofit/>
          </a:bodyPr>
          <a:lstStyle/>
          <a:p>
            <a:r>
              <a:rPr lang="en-US" dirty="0"/>
              <a:t>Where will this app live? </a:t>
            </a:r>
          </a:p>
          <a:p>
            <a:r>
              <a:rPr lang="en-US" dirty="0"/>
              <a:t>Azure Static Web Apps!</a:t>
            </a:r>
          </a:p>
          <a:p>
            <a:pPr lvl="1"/>
            <a:r>
              <a:rPr lang="en-US" dirty="0"/>
              <a:t>Deploy from within VS Code</a:t>
            </a:r>
          </a:p>
          <a:p>
            <a:pPr lvl="1"/>
            <a:r>
              <a:rPr lang="en-US" dirty="0"/>
              <a:t>Store an environment variable in the app portal</a:t>
            </a:r>
          </a:p>
          <a:p>
            <a:pPr lvl="1"/>
            <a:r>
              <a:rPr lang="en-US" dirty="0"/>
              <a:t>Integrate Azure Functions</a:t>
            </a:r>
          </a:p>
          <a:p>
            <a:pPr lvl="1"/>
            <a:r>
              <a:rPr lang="en-US" dirty="0"/>
              <a:t>Quick and easy deployment with GitHub Actions</a:t>
            </a:r>
          </a:p>
          <a:p>
            <a:pPr lvl="1"/>
            <a:r>
              <a:rPr lang="en-US" dirty="0"/>
              <a:t>Works GREAT for </a:t>
            </a:r>
            <a:r>
              <a:rPr lang="en-US" dirty="0" err="1"/>
              <a:t>Vue.js</a:t>
            </a:r>
            <a:r>
              <a:rPr lang="en-US" dirty="0"/>
              <a:t>/ </a:t>
            </a:r>
            <a:r>
              <a:rPr lang="en-US" dirty="0" err="1"/>
              <a:t>VuePress</a:t>
            </a:r>
            <a:r>
              <a:rPr lang="en-US" dirty="0"/>
              <a:t> Static apps and SPAs!</a:t>
            </a:r>
          </a:p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trystaticwebapps</a:t>
            </a:r>
            <a:endParaRPr lang="en-US" dirty="0"/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A9CBB5-FDA2-024B-A6AA-726A186B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10" y="365125"/>
            <a:ext cx="5156139" cy="51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9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152" y="1775113"/>
            <a:ext cx="7915695" cy="3307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rgbClr val="FFFFFF"/>
                </a:solidFill>
                <a:latin typeface="Algerian" pitchFamily="82" charset="77"/>
              </a:rPr>
              <a:t>Ombromanie</a:t>
            </a:r>
            <a:r>
              <a:rPr lang="en-US" sz="8800" dirty="0">
                <a:solidFill>
                  <a:srgbClr val="FFFFFF"/>
                </a:solidFill>
                <a:latin typeface="Algerian" pitchFamily="82" charset="77"/>
              </a:rPr>
              <a:t> with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64893-7082-F74D-8984-B52B6DD6255E}"/>
              </a:ext>
            </a:extLst>
          </p:cNvPr>
          <p:cNvSpPr txBox="1"/>
          <p:nvPr/>
        </p:nvSpPr>
        <p:spPr>
          <a:xfrm>
            <a:off x="531339" y="6402170"/>
            <a:ext cx="1142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tutorial: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=Rlfao2KNxDk&amp;ab_channel=</a:t>
            </a:r>
            <a:r>
              <a:rPr lang="en-US" dirty="0" err="1"/>
              <a:t>BallardInstituteandMuseumofPuppetry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2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ichuan 2007 - Hand Shadow Show">
            <a:hlinkClick r:id="" action="ppaction://media"/>
            <a:extLst>
              <a:ext uri="{FF2B5EF4-FFF2-40B4-BE49-F238E27FC236}">
                <a16:creationId xmlns:a16="http://schemas.microsoft.com/office/drawing/2014/main" id="{0C695C1F-4D34-2042-A65D-BB15E786F9D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5963" y="728663"/>
            <a:ext cx="7200900" cy="54006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7C28A1-02F1-FD46-B68F-BCD010B35278}"/>
              </a:ext>
            </a:extLst>
          </p:cNvPr>
          <p:cNvSpPr txBox="1">
            <a:spLocks/>
          </p:cNvSpPr>
          <p:nvPr/>
        </p:nvSpPr>
        <p:spPr>
          <a:xfrm>
            <a:off x="7916863" y="1083662"/>
            <a:ext cx="4023360" cy="32041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lgerian" pitchFamily="82" charset="77"/>
              </a:rPr>
              <a:t>An ancient Chinese folk art</a:t>
            </a:r>
          </a:p>
        </p:txBody>
      </p:sp>
    </p:spTree>
    <p:extLst>
      <p:ext uri="{BB962C8B-B14F-4D97-AF65-F5344CB8AC3E}">
        <p14:creationId xmlns:p14="http://schemas.microsoft.com/office/powerpoint/2010/main" val="14451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677" y="-691978"/>
            <a:ext cx="11905323" cy="1742303"/>
          </a:xfrm>
          <a:noFill/>
        </p:spPr>
        <p:txBody>
          <a:bodyPr wrap="square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lgerian" pitchFamily="82" charset="77"/>
              </a:rPr>
              <a:t>Indulge your #</a:t>
            </a:r>
            <a:r>
              <a:rPr lang="en-US" sz="4800" dirty="0" err="1">
                <a:solidFill>
                  <a:schemeClr val="bg1"/>
                </a:solidFill>
                <a:latin typeface="Algerian" pitchFamily="82" charset="77"/>
              </a:rPr>
              <a:t>CottageCore</a:t>
            </a:r>
            <a:endParaRPr lang="en-US" sz="4800" dirty="0">
              <a:solidFill>
                <a:schemeClr val="bg1"/>
              </a:solidFill>
              <a:latin typeface="Algerian" pitchFamily="8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F315F-D57B-B742-9747-65354F0857B5}"/>
              </a:ext>
            </a:extLst>
          </p:cNvPr>
          <p:cNvSpPr txBox="1"/>
          <p:nvPr/>
        </p:nvSpPr>
        <p:spPr>
          <a:xfrm>
            <a:off x="6635578" y="3744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B604DAC-01B9-8543-A5A2-FD30F702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736"/>
            <a:ext cx="12192000" cy="62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dress&#10;&#10;Description automatically generated with low confidence">
            <a:extLst>
              <a:ext uri="{FF2B5EF4-FFF2-40B4-BE49-F238E27FC236}">
                <a16:creationId xmlns:a16="http://schemas.microsoft.com/office/drawing/2014/main" id="{7EB36499-9551-544C-B6EA-A6D8D037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420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 dirty="0">
                <a:latin typeface="Algerian" pitchFamily="82" charset="77"/>
              </a:rPr>
              <a:t>A retreat from the world back to nostalgia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B5186-D5C0-8E42-A58C-3D5602269135}"/>
              </a:ext>
            </a:extLst>
          </p:cNvPr>
          <p:cNvSpPr txBox="1"/>
          <p:nvPr/>
        </p:nvSpPr>
        <p:spPr>
          <a:xfrm>
            <a:off x="483934" y="4785631"/>
            <a:ext cx="373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your sunbonnet and let’s go</a:t>
            </a:r>
          </a:p>
        </p:txBody>
      </p:sp>
    </p:spTree>
    <p:extLst>
      <p:ext uri="{BB962C8B-B14F-4D97-AF65-F5344CB8AC3E}">
        <p14:creationId xmlns:p14="http://schemas.microsoft.com/office/powerpoint/2010/main" val="218885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2651-A441-734E-A35E-FCE9AC7D4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73" y="1825625"/>
            <a:ext cx="9776254" cy="503237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 Shadows to be Thrown Upon the Wall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Henry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Bursill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1859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 Shadows - Second Series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Henry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Bursill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1860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Home Fun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Cecil H.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Bullivant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1910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Art of 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Shadowgraphy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How it is Done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Trewey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1920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 Shadows: The Complete Art of 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Shadowgraphy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Lois Nikola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1921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Art of Hand Shadows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by Albert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Almoznino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1970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A4B188-DBA7-3149-BD37-06ECC9DA79FE}"/>
              </a:ext>
            </a:extLst>
          </p:cNvPr>
          <p:cNvSpPr txBox="1">
            <a:spLocks/>
          </p:cNvSpPr>
          <p:nvPr/>
        </p:nvSpPr>
        <p:spPr>
          <a:xfrm>
            <a:off x="712758" y="681037"/>
            <a:ext cx="9901696" cy="96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lgerian" pitchFamily="82" charset="77"/>
              </a:rPr>
              <a:t>The Vogue for </a:t>
            </a:r>
            <a:r>
              <a:rPr lang="en-US" dirty="0" err="1">
                <a:solidFill>
                  <a:schemeClr val="bg1"/>
                </a:solidFill>
                <a:latin typeface="Algerian" pitchFamily="82" charset="77"/>
              </a:rPr>
              <a:t>shadowgraphy</a:t>
            </a:r>
            <a:endParaRPr lang="en-US" dirty="0">
              <a:solidFill>
                <a:schemeClr val="bg1"/>
              </a:solidFill>
              <a:latin typeface="Algerian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31A16-60DE-7E4B-947F-7416294C7973}"/>
              </a:ext>
            </a:extLst>
          </p:cNvPr>
          <p:cNvSpPr txBox="1"/>
          <p:nvPr/>
        </p:nvSpPr>
        <p:spPr>
          <a:xfrm>
            <a:off x="815546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3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AFA6FA-A5E0-534E-9416-2E7EBFF74046}"/>
              </a:ext>
            </a:extLst>
          </p:cNvPr>
          <p:cNvSpPr txBox="1">
            <a:spLocks/>
          </p:cNvSpPr>
          <p:nvPr/>
        </p:nvSpPr>
        <p:spPr>
          <a:xfrm>
            <a:off x="710699" y="446258"/>
            <a:ext cx="9901696" cy="96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lgerian" pitchFamily="82" charset="77"/>
              </a:rPr>
              <a:t>An art for candles or box light, done at home</a:t>
            </a:r>
          </a:p>
        </p:txBody>
      </p:sp>
      <p:pic>
        <p:nvPicPr>
          <p:cNvPr id="7" name="Picture 6" descr="A picture containing text, sign, whiteboard, outdoor&#10;&#10;Description automatically generated">
            <a:extLst>
              <a:ext uri="{FF2B5EF4-FFF2-40B4-BE49-F238E27FC236}">
                <a16:creationId xmlns:a16="http://schemas.microsoft.com/office/drawing/2014/main" id="{AC74283A-0E0E-E04B-B9CA-F6447E69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02" y="1817887"/>
            <a:ext cx="4731951" cy="4009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71EBA7-C532-7A43-B5DC-02A2BB7E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92" y="2213303"/>
            <a:ext cx="4059607" cy="276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82D05-7661-2E4B-88BD-73E8D3D599CD}"/>
              </a:ext>
            </a:extLst>
          </p:cNvPr>
          <p:cNvSpPr txBox="1"/>
          <p:nvPr/>
        </p:nvSpPr>
        <p:spPr>
          <a:xfrm>
            <a:off x="1655700" y="5182167"/>
            <a:ext cx="341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“ombres chinoises” brought to France in 1776 probably from China, popularized by </a:t>
            </a:r>
            <a:r>
              <a:rPr lang="en-US" dirty="0" err="1"/>
              <a:t>Felicien</a:t>
            </a:r>
            <a:r>
              <a:rPr lang="en-US" dirty="0"/>
              <a:t> </a:t>
            </a:r>
            <a:r>
              <a:rPr lang="en-US" dirty="0" err="1"/>
              <a:t>Trewey</a:t>
            </a:r>
            <a:r>
              <a:rPr lang="en-US" dirty="0"/>
              <a:t>, 1848-1920</a:t>
            </a:r>
          </a:p>
        </p:txBody>
      </p:sp>
    </p:spTree>
    <p:extLst>
      <p:ext uri="{BB962C8B-B14F-4D97-AF65-F5344CB8AC3E}">
        <p14:creationId xmlns:p14="http://schemas.microsoft.com/office/powerpoint/2010/main" val="159718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689A2-462E-2B46-9523-E2AE0EBF0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72" y="643050"/>
            <a:ext cx="4425778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dirty="0">
                <a:latin typeface="Algerian" pitchFamily="82" charset="77"/>
              </a:rPr>
              <a:t>Ephemeral</a:t>
            </a:r>
            <a:br>
              <a:rPr lang="en-US" sz="5200" dirty="0">
                <a:latin typeface="Algerian" pitchFamily="82" charset="77"/>
              </a:rPr>
            </a:br>
            <a:r>
              <a:rPr lang="en-US" sz="5200" dirty="0">
                <a:latin typeface="Algerian" pitchFamily="82" charset="77"/>
              </a:rPr>
              <a:t>Low-Tech High Art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AA62EF9C-E8E1-974E-BAF1-3B25F6B58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8" r="583" b="2"/>
          <a:stretch/>
        </p:blipFill>
        <p:spPr>
          <a:xfrm>
            <a:off x="5176911" y="720190"/>
            <a:ext cx="6833848" cy="5584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FC904-DD75-7449-9D7D-8AA78B1A4E71}"/>
              </a:ext>
            </a:extLst>
          </p:cNvPr>
          <p:cNvSpPr txBox="1"/>
          <p:nvPr/>
        </p:nvSpPr>
        <p:spPr>
          <a:xfrm>
            <a:off x="9378778" y="4534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2821</TotalTime>
  <Words>798</Words>
  <Application>Microsoft Macintosh PowerPoint</Application>
  <PresentationFormat>Widescreen</PresentationFormat>
  <Paragraphs>118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Algerian</vt:lpstr>
      <vt:lpstr>Arial</vt:lpstr>
      <vt:lpstr>Calibri</vt:lpstr>
      <vt:lpstr>Calibri Light</vt:lpstr>
      <vt:lpstr>Office Theme</vt:lpstr>
      <vt:lpstr>Ombromanie</vt:lpstr>
      <vt:lpstr>Please extinguish all lights</vt:lpstr>
      <vt:lpstr>Prepare for some magic</vt:lpstr>
      <vt:lpstr>PowerPoint Presentation</vt:lpstr>
      <vt:lpstr>Indulge your #CottageCore</vt:lpstr>
      <vt:lpstr>A retreat from the world back to nostalgia</vt:lpstr>
      <vt:lpstr>PowerPoint Presentation</vt:lpstr>
      <vt:lpstr>PowerPoint Presentation</vt:lpstr>
      <vt:lpstr>Ephemeral Low-Tech High Art</vt:lpstr>
      <vt:lpstr>Try it at home with a candle</vt:lpstr>
      <vt:lpstr>Let’s breathe new life into this art form with technology</vt:lpstr>
      <vt:lpstr>A show of hands</vt:lpstr>
      <vt:lpstr>Dozens of Hand-Tracking Libraries, workshops, lists</vt:lpstr>
      <vt:lpstr>Hand tracking has many uses</vt:lpstr>
      <vt:lpstr>Hands are complicated things</vt:lpstr>
      <vt:lpstr>To use on the web, 2 main libraries</vt:lpstr>
      <vt:lpstr>A technical challenge</vt:lpstr>
      <vt:lpstr>MediaPipe Hands (used by TensorFlow.js)</vt:lpstr>
      <vt:lpstr>We need…</vt:lpstr>
      <vt:lpstr>Let’s try TensorFlow.js and hope for multi-hand support soon</vt:lpstr>
      <vt:lpstr>What we’re going to build</vt:lpstr>
      <vt:lpstr>Design/Architecture decisions</vt:lpstr>
      <vt:lpstr>Design/Architecture</vt:lpstr>
      <vt:lpstr>View Setup</vt:lpstr>
      <vt:lpstr>Load model, start Keyframe input</vt:lpstr>
      <vt:lpstr>Launch WebCam</vt:lpstr>
      <vt:lpstr>Design the hands and Shadows</vt:lpstr>
      <vt:lpstr>For each frame in the webcam, draw keypoints</vt:lpstr>
      <vt:lpstr>Make the Keypoints and line connectors ‘handlike’</vt:lpstr>
      <vt:lpstr>Tell your story!</vt:lpstr>
      <vt:lpstr>Connect to Speech Service (Cognitive Service)</vt:lpstr>
      <vt:lpstr>Create videos </vt:lpstr>
      <vt:lpstr>Deployment</vt:lpstr>
      <vt:lpstr>Ombromanie with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Ombromanie</dc:title>
  <dc:creator>Jen Looper</dc:creator>
  <cp:lastModifiedBy>Jen Looper</cp:lastModifiedBy>
  <cp:revision>8</cp:revision>
  <dcterms:created xsi:type="dcterms:W3CDTF">2021-01-06T01:50:18Z</dcterms:created>
  <dcterms:modified xsi:type="dcterms:W3CDTF">2021-02-03T23:11:23Z</dcterms:modified>
</cp:coreProperties>
</file>